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82"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01" autoAdjust="0"/>
  </p:normalViewPr>
  <p:slideViewPr>
    <p:cSldViewPr>
      <p:cViewPr varScale="1">
        <p:scale>
          <a:sx n="106" d="100"/>
          <a:sy n="106" d="100"/>
        </p:scale>
        <p:origin x="-112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12.12.2017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12.12.2017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620688"/>
            <a:ext cx="8229600" cy="2520280"/>
          </a:xfrm>
        </p:spPr>
        <p:txBody>
          <a:bodyPr/>
          <a:lstStyle/>
          <a:p>
            <a:r>
              <a:rPr lang="ru-RU" b="1" i="1" dirty="0" smtClean="0">
                <a:solidFill>
                  <a:srgbClr val="FF0000"/>
                </a:solidFill>
                <a:latin typeface="Times New Roman" pitchFamily="18" charset="0"/>
                <a:cs typeface="Times New Roman" pitchFamily="18" charset="0"/>
              </a:rPr>
              <a:t>Будущее нашего кра</a:t>
            </a:r>
            <a:r>
              <a:rPr lang="ru-RU" dirty="0" smtClean="0">
                <a:solidFill>
                  <a:srgbClr val="FF0000"/>
                </a:solidFill>
              </a:rPr>
              <a:t>я</a:t>
            </a:r>
            <a:endParaRPr lang="ru-RU" dirty="0">
              <a:solidFill>
                <a:srgbClr val="FF0000"/>
              </a:solidFill>
            </a:endParaRPr>
          </a:p>
        </p:txBody>
      </p:sp>
      <p:sp>
        <p:nvSpPr>
          <p:cNvPr id="4" name="TextBox 3"/>
          <p:cNvSpPr txBox="1"/>
          <p:nvPr/>
        </p:nvSpPr>
        <p:spPr>
          <a:xfrm>
            <a:off x="5508104" y="5085184"/>
            <a:ext cx="3240360" cy="1477328"/>
          </a:xfrm>
          <a:prstGeom prst="rect">
            <a:avLst/>
          </a:prstGeom>
          <a:noFill/>
        </p:spPr>
        <p:txBody>
          <a:bodyPr wrap="square" rtlCol="0">
            <a:spAutoFit/>
          </a:bodyPr>
          <a:lstStyle/>
          <a:p>
            <a:r>
              <a:rPr lang="ru-RU" b="1" i="1" dirty="0" smtClean="0">
                <a:solidFill>
                  <a:srgbClr val="FF0000"/>
                </a:solidFill>
                <a:latin typeface="Times New Roman" pitchFamily="18" charset="0"/>
                <a:cs typeface="Times New Roman" pitchFamily="18" charset="0"/>
              </a:rPr>
              <a:t>Участники: Хисматуллин Расул, </a:t>
            </a:r>
            <a:r>
              <a:rPr lang="ru-RU" b="1" i="1" dirty="0" err="1" smtClean="0">
                <a:solidFill>
                  <a:srgbClr val="FF0000"/>
                </a:solidFill>
                <a:latin typeface="Times New Roman" pitchFamily="18" charset="0"/>
                <a:cs typeface="Times New Roman" pitchFamily="18" charset="0"/>
              </a:rPr>
              <a:t>Шарипова</a:t>
            </a:r>
            <a:r>
              <a:rPr lang="ru-RU" b="1" i="1" dirty="0" smtClean="0">
                <a:solidFill>
                  <a:srgbClr val="FF0000"/>
                </a:solidFill>
                <a:latin typeface="Times New Roman" pitchFamily="18" charset="0"/>
                <a:cs typeface="Times New Roman" pitchFamily="18" charset="0"/>
              </a:rPr>
              <a:t> </a:t>
            </a:r>
            <a:r>
              <a:rPr lang="ru-RU" b="1" i="1" dirty="0" err="1" smtClean="0">
                <a:solidFill>
                  <a:srgbClr val="FF0000"/>
                </a:solidFill>
                <a:latin typeface="Times New Roman" pitchFamily="18" charset="0"/>
                <a:cs typeface="Times New Roman" pitchFamily="18" charset="0"/>
              </a:rPr>
              <a:t>Карина</a:t>
            </a:r>
            <a:r>
              <a:rPr lang="ru-RU" b="1" i="1" dirty="0" smtClean="0">
                <a:solidFill>
                  <a:srgbClr val="FF0000"/>
                </a:solidFill>
                <a:latin typeface="Times New Roman" pitchFamily="18" charset="0"/>
                <a:cs typeface="Times New Roman" pitchFamily="18" charset="0"/>
              </a:rPr>
              <a:t>, </a:t>
            </a:r>
            <a:r>
              <a:rPr lang="ru-RU" b="1" i="1" dirty="0" err="1" smtClean="0">
                <a:solidFill>
                  <a:srgbClr val="FF0000"/>
                </a:solidFill>
                <a:latin typeface="Times New Roman" pitchFamily="18" charset="0"/>
                <a:cs typeface="Times New Roman" pitchFamily="18" charset="0"/>
              </a:rPr>
              <a:t>Миннахметов</a:t>
            </a:r>
            <a:r>
              <a:rPr lang="ru-RU" b="1" i="1" dirty="0" smtClean="0">
                <a:solidFill>
                  <a:srgbClr val="FF0000"/>
                </a:solidFill>
                <a:latin typeface="Times New Roman" pitchFamily="18" charset="0"/>
                <a:cs typeface="Times New Roman" pitchFamily="18" charset="0"/>
              </a:rPr>
              <a:t> Динар, </a:t>
            </a:r>
          </a:p>
          <a:p>
            <a:r>
              <a:rPr lang="ru-RU" b="1" i="1" dirty="0" err="1" smtClean="0">
                <a:solidFill>
                  <a:srgbClr val="FF0000"/>
                </a:solidFill>
                <a:latin typeface="Times New Roman" pitchFamily="18" charset="0"/>
                <a:cs typeface="Times New Roman" pitchFamily="18" charset="0"/>
              </a:rPr>
              <a:t>Гадршин</a:t>
            </a:r>
            <a:r>
              <a:rPr lang="ru-RU" b="1" i="1" dirty="0" smtClean="0">
                <a:solidFill>
                  <a:srgbClr val="FF0000"/>
                </a:solidFill>
                <a:latin typeface="Times New Roman" pitchFamily="18" charset="0"/>
                <a:cs typeface="Times New Roman" pitchFamily="18" charset="0"/>
              </a:rPr>
              <a:t> Тимур, </a:t>
            </a:r>
          </a:p>
          <a:p>
            <a:r>
              <a:rPr lang="ru-RU" b="1" i="1" dirty="0" err="1" smtClean="0">
                <a:solidFill>
                  <a:srgbClr val="FF0000"/>
                </a:solidFill>
                <a:latin typeface="Times New Roman" pitchFamily="18" charset="0"/>
                <a:cs typeface="Times New Roman" pitchFamily="18" charset="0"/>
              </a:rPr>
              <a:t>Халикова</a:t>
            </a:r>
            <a:r>
              <a:rPr lang="ru-RU" b="1" i="1" dirty="0" smtClean="0">
                <a:solidFill>
                  <a:srgbClr val="FF0000"/>
                </a:solidFill>
                <a:latin typeface="Times New Roman" pitchFamily="18" charset="0"/>
                <a:cs typeface="Times New Roman" pitchFamily="18" charset="0"/>
              </a:rPr>
              <a:t>  Лиана.</a:t>
            </a:r>
            <a:endParaRPr lang="ru-RU" b="1" i="1" dirty="0">
              <a:solidFill>
                <a:srgbClr val="FF000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Прямоугольник 1"/>
          <p:cNvSpPr/>
          <p:nvPr/>
        </p:nvSpPr>
        <p:spPr>
          <a:xfrm>
            <a:off x="1979713" y="476672"/>
            <a:ext cx="5112568" cy="830997"/>
          </a:xfrm>
          <a:prstGeom prst="rect">
            <a:avLst/>
          </a:prstGeom>
        </p:spPr>
        <p:txBody>
          <a:bodyPr wrap="square">
            <a:spAutoFit/>
          </a:bodyPr>
          <a:lstStyle/>
          <a:p>
            <a:pPr algn="ctr"/>
            <a:r>
              <a:rPr lang="ru-RU" sz="2400" b="1" i="1" dirty="0" smtClean="0">
                <a:solidFill>
                  <a:srgbClr val="FF0000"/>
                </a:solidFill>
                <a:latin typeface="Times New Roman" pitchFamily="18" charset="0"/>
                <a:cs typeface="Times New Roman" pitchFamily="18" charset="0"/>
              </a:rPr>
              <a:t>Архитектор дополненной реальности</a:t>
            </a:r>
            <a:endParaRPr lang="ru-RU" sz="2400" b="1" i="1" dirty="0">
              <a:solidFill>
                <a:srgbClr val="FF0000"/>
              </a:solidFill>
              <a:latin typeface="Times New Roman" pitchFamily="18" charset="0"/>
              <a:cs typeface="Times New Roman" pitchFamily="18" charset="0"/>
            </a:endParaRPr>
          </a:p>
        </p:txBody>
      </p:sp>
      <p:pic>
        <p:nvPicPr>
          <p:cNvPr id="34818" name="Picture 2" descr="C:\Users\1\Desktop\2.3_1446451525.jpg"/>
          <p:cNvPicPr>
            <a:picLocks noChangeAspect="1" noChangeArrowheads="1"/>
          </p:cNvPicPr>
          <p:nvPr/>
        </p:nvPicPr>
        <p:blipFill>
          <a:blip r:embed="rId3" cstate="print"/>
          <a:srcRect/>
          <a:stretch>
            <a:fillRect/>
          </a:stretch>
        </p:blipFill>
        <p:spPr bwMode="auto">
          <a:xfrm>
            <a:off x="4355976" y="1916832"/>
            <a:ext cx="4611695" cy="2592288"/>
          </a:xfrm>
          <a:prstGeom prst="rect">
            <a:avLst/>
          </a:prstGeom>
          <a:noFill/>
        </p:spPr>
      </p:pic>
      <p:sp>
        <p:nvSpPr>
          <p:cNvPr id="4" name="Прямоугольник 3"/>
          <p:cNvSpPr/>
          <p:nvPr/>
        </p:nvSpPr>
        <p:spPr>
          <a:xfrm>
            <a:off x="395536" y="1700809"/>
            <a:ext cx="3816424" cy="3539430"/>
          </a:xfrm>
          <a:prstGeom prst="rect">
            <a:avLst/>
          </a:prstGeom>
        </p:spPr>
        <p:txBody>
          <a:bodyPr wrap="square">
            <a:spAutoFit/>
          </a:bodyPr>
          <a:lstStyle/>
          <a:p>
            <a:r>
              <a:rPr lang="ru-RU" sz="1600" b="1" i="1" dirty="0" smtClean="0">
                <a:latin typeface="Times New Roman" pitchFamily="18" charset="0"/>
                <a:cs typeface="Times New Roman" pitchFamily="18" charset="0"/>
              </a:rPr>
              <a:t>Виртуальная и дополненная реальность — термины, которые используют режиссёры кинофильмов, создатели видеоигр, медики и психотерапевты. Архитектор дополненной реальности, по сути, выстраивает новый мир, полный возможностей и эмоций. Эта профессия станет востребованной очень скоро, ведь технологии дополненной и виртуальной реальности используются не только для развлечений, но и для лечения людей.</a:t>
            </a:r>
            <a:endParaRPr lang="ru-RU" sz="16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Прямоугольник 1"/>
          <p:cNvSpPr/>
          <p:nvPr/>
        </p:nvSpPr>
        <p:spPr>
          <a:xfrm>
            <a:off x="539552" y="908721"/>
            <a:ext cx="3888432" cy="5078313"/>
          </a:xfrm>
          <a:prstGeom prst="rect">
            <a:avLst/>
          </a:prstGeom>
        </p:spPr>
        <p:txBody>
          <a:bodyPr wrap="square">
            <a:spAutoFit/>
          </a:bodyPr>
          <a:lstStyle/>
          <a:p>
            <a:r>
              <a:rPr lang="ru-RU" b="1" dirty="0" smtClean="0"/>
              <a:t>Когда в руки к Кейси Ньютон (Бритт </a:t>
            </a:r>
            <a:r>
              <a:rPr lang="ru-RU" b="1" dirty="0" err="1" smtClean="0"/>
              <a:t>Робертсон</a:t>
            </a:r>
            <a:r>
              <a:rPr lang="ru-RU" b="1" dirty="0" smtClean="0"/>
              <a:t>), жаждущей приключений, попадает загадочный предмет, открывающий доступ в параллельную реальность, она обращается за помощью к циничному гению-изобретателю Фрэнку </a:t>
            </a:r>
            <a:r>
              <a:rPr lang="ru-RU" b="1" dirty="0" err="1" smtClean="0"/>
              <a:t>Уокеру</a:t>
            </a:r>
            <a:r>
              <a:rPr lang="ru-RU" b="1" dirty="0" smtClean="0"/>
              <a:t> (Джордж Клуни). Кейси надеется, что Фрэнк откроет ей тайну Земли будущего - загадочного места, находящегося вне привычной реальности, - и убеждает его вернуться туда, откуда его однажды изгнали. Отправляясь навстречу испытаниям, они не подозревают, что сделанные ими открытия навсегда изменят не только их самих, но и весь мир…</a:t>
            </a:r>
            <a:endParaRPr lang="ru-RU" dirty="0"/>
          </a:p>
        </p:txBody>
      </p:sp>
      <p:pic>
        <p:nvPicPr>
          <p:cNvPr id="35842" name="Picture 2" descr="C:\Users\1\Desktop\dc692e4ada04025c0b8a9a5e7baf23ec.jpg"/>
          <p:cNvPicPr>
            <a:picLocks noChangeAspect="1" noChangeArrowheads="1"/>
          </p:cNvPicPr>
          <p:nvPr/>
        </p:nvPicPr>
        <p:blipFill>
          <a:blip r:embed="rId3" cstate="print"/>
          <a:srcRect/>
          <a:stretch>
            <a:fillRect/>
          </a:stretch>
        </p:blipFill>
        <p:spPr bwMode="auto">
          <a:xfrm>
            <a:off x="5436096" y="1268760"/>
            <a:ext cx="3188973" cy="4783460"/>
          </a:xfrm>
          <a:prstGeom prst="rect">
            <a:avLst/>
          </a:prstGeom>
          <a:noFill/>
        </p:spPr>
      </p:pic>
      <p:sp>
        <p:nvSpPr>
          <p:cNvPr id="4" name="TextBox 3"/>
          <p:cNvSpPr txBox="1"/>
          <p:nvPr/>
        </p:nvSpPr>
        <p:spPr>
          <a:xfrm>
            <a:off x="3275856" y="476672"/>
            <a:ext cx="3168352" cy="400110"/>
          </a:xfrm>
          <a:prstGeom prst="rect">
            <a:avLst/>
          </a:prstGeom>
          <a:noFill/>
        </p:spPr>
        <p:txBody>
          <a:bodyPr wrap="square" rtlCol="0">
            <a:spAutoFit/>
          </a:bodyPr>
          <a:lstStyle/>
          <a:p>
            <a:pPr algn="ctr"/>
            <a:r>
              <a:rPr lang="ru-RU" sz="2000" b="1" i="1" dirty="0" smtClean="0">
                <a:solidFill>
                  <a:srgbClr val="FF0000"/>
                </a:solidFill>
                <a:latin typeface="Times New Roman" pitchFamily="18" charset="0"/>
                <a:cs typeface="Times New Roman" pitchFamily="18" charset="0"/>
              </a:rPr>
              <a:t>Фильмы о будущем</a:t>
            </a:r>
            <a:endParaRPr lang="ru-RU" sz="2000" b="1" i="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6866" name="Picture 2" descr="C:\Users\1\Desktop\577285.jpg"/>
          <p:cNvPicPr>
            <a:picLocks noChangeAspect="1" noChangeArrowheads="1"/>
          </p:cNvPicPr>
          <p:nvPr/>
        </p:nvPicPr>
        <p:blipFill>
          <a:blip r:embed="rId3" cstate="print"/>
          <a:srcRect/>
          <a:stretch>
            <a:fillRect/>
          </a:stretch>
        </p:blipFill>
        <p:spPr bwMode="auto">
          <a:xfrm>
            <a:off x="4932040" y="1052736"/>
            <a:ext cx="3096344" cy="4992065"/>
          </a:xfrm>
          <a:prstGeom prst="rect">
            <a:avLst/>
          </a:prstGeom>
          <a:noFill/>
        </p:spPr>
      </p:pic>
      <p:sp>
        <p:nvSpPr>
          <p:cNvPr id="3" name="Прямоугольник 2"/>
          <p:cNvSpPr/>
          <p:nvPr/>
        </p:nvSpPr>
        <p:spPr>
          <a:xfrm>
            <a:off x="899592" y="980728"/>
            <a:ext cx="3456384" cy="5262979"/>
          </a:xfrm>
          <a:prstGeom prst="rect">
            <a:avLst/>
          </a:prstGeom>
        </p:spPr>
        <p:txBody>
          <a:bodyPr wrap="square">
            <a:spAutoFit/>
          </a:bodyPr>
          <a:lstStyle/>
          <a:p>
            <a:r>
              <a:rPr lang="ru-RU" sz="1400" b="1" dirty="0" smtClean="0">
                <a:latin typeface="Times New Roman" pitchFamily="18" charset="0"/>
                <a:cs typeface="Times New Roman" pitchFamily="18" charset="0"/>
              </a:rPr>
              <a:t>События разворачиваются через тысячу лет после катастрофы, вынудившей человечество покинуть Землю. Новым домом становится планета под названием Нова </a:t>
            </a:r>
            <a:r>
              <a:rPr lang="ru-RU" sz="1400" b="1" dirty="0" err="1" smtClean="0">
                <a:latin typeface="Times New Roman" pitchFamily="18" charset="0"/>
                <a:cs typeface="Times New Roman" pitchFamily="18" charset="0"/>
              </a:rPr>
              <a:t>Прайм</a:t>
            </a:r>
            <a:r>
              <a:rPr lang="ru-RU" sz="1400" b="1" dirty="0" smtClean="0">
                <a:latin typeface="Times New Roman" pitchFamily="18" charset="0"/>
                <a:cs typeface="Times New Roman" pitchFamily="18" charset="0"/>
              </a:rPr>
              <a:t>. Легендарный генерал </a:t>
            </a:r>
            <a:r>
              <a:rPr lang="ru-RU" sz="1400" b="1" dirty="0" err="1" smtClean="0">
                <a:latin typeface="Times New Roman" pitchFamily="18" charset="0"/>
                <a:cs typeface="Times New Roman" pitchFamily="18" charset="0"/>
              </a:rPr>
              <a:t>Сайфер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Рейдж</a:t>
            </a:r>
            <a:r>
              <a:rPr lang="ru-RU" sz="1400" b="1" dirty="0" smtClean="0">
                <a:latin typeface="Times New Roman" pitchFamily="18" charset="0"/>
                <a:cs typeface="Times New Roman" pitchFamily="18" charset="0"/>
              </a:rPr>
              <a:t> возвращается с очередного боевого задания в семью, которая раньше обходилась без его родительского внимания, чтобы стать отцом своему 13-летнему сыну Китаю. Во время астероидной бури летательный аппарат с папой и сыном на борту терпит крушение, падая на незнакомую и опасную Землю. И пока </a:t>
            </a:r>
            <a:r>
              <a:rPr lang="ru-RU" sz="1400" b="1" dirty="0" err="1" smtClean="0">
                <a:latin typeface="Times New Roman" pitchFamily="18" charset="0"/>
                <a:cs typeface="Times New Roman" pitchFamily="18" charset="0"/>
              </a:rPr>
              <a:t>Рейдж-старший</a:t>
            </a:r>
            <a:r>
              <a:rPr lang="ru-RU" sz="1400" b="1" dirty="0" smtClean="0">
                <a:latin typeface="Times New Roman" pitchFamily="18" charset="0"/>
                <a:cs typeface="Times New Roman" pitchFamily="18" charset="0"/>
              </a:rPr>
              <a:t> на последнем дыхании лежит среди обломков своего корабля, сын должен пересечь враждебный ландшафт, чтобы запустить их спасательный маячок. Ни о чем большем юноша в своей жизни не мечтал: быть солдатом, как отец, — его заветное желание. Сегодня у него есть шанс проявить себя.</a:t>
            </a:r>
            <a:endParaRPr lang="ru-RU" sz="1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3284500" y="476672"/>
            <a:ext cx="3591756" cy="400110"/>
          </a:xfrm>
          <a:prstGeom prst="rect">
            <a:avLst/>
          </a:prstGeom>
        </p:spPr>
        <p:txBody>
          <a:bodyPr wrap="square">
            <a:spAutoFit/>
          </a:bodyPr>
          <a:lstStyle/>
          <a:p>
            <a:pPr algn="ctr"/>
            <a:r>
              <a:rPr lang="ru-RU" sz="2000" b="1" i="1" dirty="0" smtClean="0">
                <a:solidFill>
                  <a:srgbClr val="FF0000"/>
                </a:solidFill>
                <a:latin typeface="Times New Roman" pitchFamily="18" charset="0"/>
                <a:cs typeface="Times New Roman" pitchFamily="18" charset="0"/>
              </a:rPr>
              <a:t>Персональный вертолет</a:t>
            </a:r>
            <a:endParaRPr lang="ru-RU" sz="2000" b="1" i="1" dirty="0">
              <a:solidFill>
                <a:srgbClr val="FF0000"/>
              </a:solidFill>
              <a:latin typeface="Times New Roman" pitchFamily="18" charset="0"/>
              <a:cs typeface="Times New Roman" pitchFamily="18" charset="0"/>
            </a:endParaRPr>
          </a:p>
        </p:txBody>
      </p:sp>
      <p:sp>
        <p:nvSpPr>
          <p:cNvPr id="4" name="Прямоугольник 3"/>
          <p:cNvSpPr/>
          <p:nvPr/>
        </p:nvSpPr>
        <p:spPr>
          <a:xfrm>
            <a:off x="611560" y="1443841"/>
            <a:ext cx="3816424" cy="4031873"/>
          </a:xfrm>
          <a:prstGeom prst="rect">
            <a:avLst/>
          </a:prstGeom>
        </p:spPr>
        <p:txBody>
          <a:bodyPr wrap="square">
            <a:spAutoFit/>
          </a:bodyPr>
          <a:lstStyle/>
          <a:p>
            <a:r>
              <a:rPr lang="ru-RU" sz="1600" b="1" dirty="0" smtClean="0">
                <a:latin typeface="Times New Roman" pitchFamily="18" charset="0"/>
                <a:cs typeface="Times New Roman" pitchFamily="18" charset="0"/>
              </a:rPr>
              <a:t>Профессор Генрих </a:t>
            </a:r>
            <a:r>
              <a:rPr lang="ru-RU" sz="1600" b="1" dirty="0" err="1" smtClean="0">
                <a:latin typeface="Times New Roman" pitchFamily="18" charset="0"/>
                <a:cs typeface="Times New Roman" pitchFamily="18" charset="0"/>
              </a:rPr>
              <a:t>Бюлтхоф</a:t>
            </a:r>
            <a:r>
              <a:rPr lang="ru-RU" sz="1600" b="1" dirty="0" smtClean="0">
                <a:latin typeface="Times New Roman" pitchFamily="18" charset="0"/>
                <a:cs typeface="Times New Roman" pitchFamily="18" charset="0"/>
              </a:rPr>
              <a:t> уже несколько лет занимается проектом </a:t>
            </a:r>
            <a:r>
              <a:rPr lang="ru-RU" sz="1600" b="1" dirty="0" err="1" smtClean="0">
                <a:latin typeface="Times New Roman" pitchFamily="18" charset="0"/>
                <a:cs typeface="Times New Roman" pitchFamily="18" charset="0"/>
              </a:rPr>
              <a:t>MyCopter</a:t>
            </a:r>
            <a:r>
              <a:rPr lang="ru-RU" sz="1600" b="1" dirty="0" smtClean="0">
                <a:latin typeface="Times New Roman" pitchFamily="18" charset="0"/>
                <a:cs typeface="Times New Roman" pitchFamily="18" charset="0"/>
              </a:rPr>
              <a:t>. Этот проект призван создать простые и маневренные вертолеты, которые смогут стать общедоступным видом транспорта. Для этого устройство должно управляться также просто, как автомобиль. Высота его полета должна быть достаточна, чтобы не мешать наземному транспорту, и не слишком высока, чтобы не создавать трудностей для авиации. Начальная стадия проекта практически завершена, поэтому можно начинать откладывать деньги на покупку вертолета.</a:t>
            </a:r>
            <a:endParaRPr lang="ru-RU" sz="1600" b="1" dirty="0">
              <a:latin typeface="Times New Roman" pitchFamily="18" charset="0"/>
              <a:cs typeface="Times New Roman" pitchFamily="18" charset="0"/>
            </a:endParaRPr>
          </a:p>
        </p:txBody>
      </p:sp>
      <p:pic>
        <p:nvPicPr>
          <p:cNvPr id="37890" name="Picture 2" descr="C:\Users\1\Desktop\futurecars3-640x426.jpg"/>
          <p:cNvPicPr>
            <a:picLocks noChangeAspect="1" noChangeArrowheads="1"/>
          </p:cNvPicPr>
          <p:nvPr/>
        </p:nvPicPr>
        <p:blipFill>
          <a:blip r:embed="rId3" cstate="print"/>
          <a:srcRect/>
          <a:stretch>
            <a:fillRect/>
          </a:stretch>
        </p:blipFill>
        <p:spPr bwMode="auto">
          <a:xfrm>
            <a:off x="5076056" y="1196752"/>
            <a:ext cx="3672408" cy="4729547"/>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Прямоугольник 1"/>
          <p:cNvSpPr/>
          <p:nvPr/>
        </p:nvSpPr>
        <p:spPr>
          <a:xfrm>
            <a:off x="3206594" y="620688"/>
            <a:ext cx="3669662" cy="400110"/>
          </a:xfrm>
          <a:prstGeom prst="rect">
            <a:avLst/>
          </a:prstGeom>
        </p:spPr>
        <p:txBody>
          <a:bodyPr wrap="square">
            <a:spAutoFit/>
          </a:bodyPr>
          <a:lstStyle/>
          <a:p>
            <a:pPr algn="ctr"/>
            <a:r>
              <a:rPr lang="ru-RU" sz="2000" b="1" i="1" dirty="0" smtClean="0">
                <a:solidFill>
                  <a:srgbClr val="FF0000"/>
                </a:solidFill>
                <a:latin typeface="Times New Roman" pitchFamily="18" charset="0"/>
                <a:cs typeface="Times New Roman" pitchFamily="18" charset="0"/>
              </a:rPr>
              <a:t>Беспилотный автомобиль</a:t>
            </a:r>
            <a:endParaRPr lang="ru-RU" sz="2000" b="1" i="1" dirty="0">
              <a:solidFill>
                <a:srgbClr val="FF0000"/>
              </a:solidFill>
              <a:latin typeface="Times New Roman" pitchFamily="18" charset="0"/>
              <a:cs typeface="Times New Roman" pitchFamily="18" charset="0"/>
            </a:endParaRPr>
          </a:p>
        </p:txBody>
      </p:sp>
      <p:pic>
        <p:nvPicPr>
          <p:cNvPr id="38914" name="Picture 2" descr="C:\Users\1\Desktop\Image-5-Prototype.jpg"/>
          <p:cNvPicPr>
            <a:picLocks noChangeAspect="1" noChangeArrowheads="1"/>
          </p:cNvPicPr>
          <p:nvPr/>
        </p:nvPicPr>
        <p:blipFill>
          <a:blip r:embed="rId3" cstate="print"/>
          <a:srcRect/>
          <a:stretch>
            <a:fillRect/>
          </a:stretch>
        </p:blipFill>
        <p:spPr bwMode="auto">
          <a:xfrm>
            <a:off x="4139952" y="1124744"/>
            <a:ext cx="4818112" cy="2409056"/>
          </a:xfrm>
          <a:prstGeom prst="rect">
            <a:avLst/>
          </a:prstGeom>
          <a:noFill/>
        </p:spPr>
      </p:pic>
      <p:sp>
        <p:nvSpPr>
          <p:cNvPr id="4" name="Прямоугольник 3"/>
          <p:cNvSpPr/>
          <p:nvPr/>
        </p:nvSpPr>
        <p:spPr>
          <a:xfrm>
            <a:off x="539552" y="3717032"/>
            <a:ext cx="6480720" cy="2677656"/>
          </a:xfrm>
          <a:prstGeom prst="rect">
            <a:avLst/>
          </a:prstGeom>
        </p:spPr>
        <p:txBody>
          <a:bodyPr wrap="square">
            <a:spAutoFit/>
          </a:bodyPr>
          <a:lstStyle/>
          <a:p>
            <a:r>
              <a:rPr lang="ru-RU" sz="1400" b="1" dirty="0" smtClean="0">
                <a:latin typeface="Times New Roman" pitchFamily="18" charset="0"/>
                <a:cs typeface="Times New Roman" pitchFamily="18" charset="0"/>
              </a:rPr>
              <a:t>Как-то мы рассуждали на тему того, как беспилотный автомобиль изменит мир. Конечно, не все захотят расстаться с возможностью самостоятельного вождения, но нельзя недооценивать то количество проблем, с которыми расправится автомобиль без водителя. Тем более, что </a:t>
            </a:r>
            <a:r>
              <a:rPr lang="ru-RU" sz="1400" b="1" dirty="0" err="1" smtClean="0">
                <a:latin typeface="Times New Roman" pitchFamily="18" charset="0"/>
                <a:cs typeface="Times New Roman" pitchFamily="18" charset="0"/>
              </a:rPr>
              <a:t>Google</a:t>
            </a:r>
            <a:r>
              <a:rPr lang="ru-RU" sz="1400" b="1" dirty="0" smtClean="0">
                <a:latin typeface="Times New Roman" pitchFamily="18" charset="0"/>
                <a:cs typeface="Times New Roman" pitchFamily="18" charset="0"/>
              </a:rPr>
              <a:t> уже этим летом проводит очередной этап тестирования своих самостоятельных машин на дорогах общего пользования.</a:t>
            </a:r>
          </a:p>
          <a:p>
            <a:r>
              <a:rPr lang="ru-RU" sz="1400" b="1" dirty="0" smtClean="0">
                <a:latin typeface="Times New Roman" pitchFamily="18" charset="0"/>
                <a:cs typeface="Times New Roman" pitchFamily="18" charset="0"/>
              </a:rPr>
              <a:t>Первые модели имеют безопасное ограничение скорости до 40 км/час и кнопку экстренной остановки — и никакого руля или педалей. Так что теперь пьяные и криворукие водители не смогут наезжать на пешеходов, а люди с ограниченными возможностями обретут самостоятельность. А еще можно с пользой использовать время, которое обычно проводишь</a:t>
            </a:r>
            <a:r>
              <a:rPr lang="ru-RU" sz="1400" dirty="0" smtClean="0"/>
              <a:t> </a:t>
            </a:r>
            <a:r>
              <a:rPr lang="ru-RU" sz="1400" b="1" dirty="0" smtClean="0">
                <a:latin typeface="Times New Roman" pitchFamily="18" charset="0"/>
                <a:cs typeface="Times New Roman" pitchFamily="18" charset="0"/>
              </a:rPr>
              <a:t>за рулем — </a:t>
            </a:r>
            <a:r>
              <a:rPr lang="ru-RU" sz="1400" b="1" dirty="0" err="1" smtClean="0">
                <a:latin typeface="Times New Roman" pitchFamily="18" charset="0"/>
                <a:cs typeface="Times New Roman" pitchFamily="18" charset="0"/>
              </a:rPr>
              <a:t>запостить</a:t>
            </a:r>
            <a:r>
              <a:rPr lang="ru-RU" sz="1400" b="1" dirty="0" smtClean="0">
                <a:latin typeface="Times New Roman" pitchFamily="18" charset="0"/>
                <a:cs typeface="Times New Roman" pitchFamily="18" charset="0"/>
              </a:rPr>
              <a:t> новые фотки в </a:t>
            </a:r>
            <a:r>
              <a:rPr lang="ru-RU" sz="1400" b="1" dirty="0" err="1" smtClean="0">
                <a:latin typeface="Times New Roman" pitchFamily="18" charset="0"/>
                <a:cs typeface="Times New Roman" pitchFamily="18" charset="0"/>
              </a:rPr>
              <a:t>Инстаграмм</a:t>
            </a:r>
            <a:r>
              <a:rPr lang="ru-RU" sz="1400" b="1" dirty="0" smtClean="0">
                <a:latin typeface="Times New Roman" pitchFamily="18" charset="0"/>
                <a:cs typeface="Times New Roman" pitchFamily="18" charset="0"/>
              </a:rPr>
              <a:t> или выбрать статус в </a:t>
            </a:r>
            <a:r>
              <a:rPr lang="ru-RU" sz="1400" b="1" dirty="0" err="1" smtClean="0">
                <a:latin typeface="Times New Roman" pitchFamily="18" charset="0"/>
                <a:cs typeface="Times New Roman" pitchFamily="18" charset="0"/>
              </a:rPr>
              <a:t>Вк</a:t>
            </a:r>
            <a:r>
              <a:rPr lang="ru-RU" sz="1400" b="1" dirty="0" smtClean="0">
                <a:latin typeface="Times New Roman" pitchFamily="18" charset="0"/>
                <a:cs typeface="Times New Roman" pitchFamily="18" charset="0"/>
              </a:rPr>
              <a:t>.</a:t>
            </a:r>
            <a:endParaRPr lang="ru-RU" sz="1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2195736" y="1988840"/>
            <a:ext cx="5184576" cy="2308324"/>
          </a:xfrm>
          <a:prstGeom prst="rect">
            <a:avLst/>
          </a:prstGeom>
          <a:noFill/>
        </p:spPr>
        <p:txBody>
          <a:bodyPr wrap="square" rtlCol="0">
            <a:spAutoFit/>
          </a:bodyPr>
          <a:lstStyle/>
          <a:p>
            <a:pPr algn="ctr"/>
            <a:r>
              <a:rPr lang="ru-RU" sz="7200" b="1" dirty="0" smtClean="0">
                <a:solidFill>
                  <a:srgbClr val="FF0000"/>
                </a:solidFill>
                <a:latin typeface="Times New Roman" pitchFamily="18" charset="0"/>
                <a:cs typeface="Times New Roman" pitchFamily="18" charset="0"/>
              </a:rPr>
              <a:t>Спасибо за внимание!</a:t>
            </a:r>
            <a:endParaRPr lang="ru-RU" sz="7200" b="1" dirty="0">
              <a:solidFill>
                <a:srgbClr val="FF0000"/>
              </a:solidFill>
              <a:latin typeface="Times New Roman" pitchFamily="18" charset="0"/>
              <a:cs typeface="Times New Roman" pitchFamily="18" charset="0"/>
            </a:endParaRPr>
          </a:p>
        </p:txBody>
      </p:sp>
    </p:spTree>
  </p:cSld>
  <p:clrMapOvr>
    <a:masterClrMapping/>
  </p:clrMapOvr>
  <p:transition>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6" name="Picture 2" descr="C:\Users\1\Desktop\214710_1.jpeg"/>
          <p:cNvPicPr>
            <a:picLocks noChangeAspect="1" noChangeArrowheads="1"/>
          </p:cNvPicPr>
          <p:nvPr/>
        </p:nvPicPr>
        <p:blipFill>
          <a:blip r:embed="rId3" cstate="print"/>
          <a:srcRect/>
          <a:stretch>
            <a:fillRect/>
          </a:stretch>
        </p:blipFill>
        <p:spPr bwMode="auto">
          <a:xfrm>
            <a:off x="323528" y="1556792"/>
            <a:ext cx="2377459" cy="3456384"/>
          </a:xfrm>
          <a:prstGeom prst="rect">
            <a:avLst/>
          </a:prstGeom>
          <a:noFill/>
        </p:spPr>
      </p:pic>
      <p:pic>
        <p:nvPicPr>
          <p:cNvPr id="1027" name="Picture 3" descr="C:\Users\1\Desktop\1020742355.jpg"/>
          <p:cNvPicPr>
            <a:picLocks noChangeAspect="1" noChangeArrowheads="1"/>
          </p:cNvPicPr>
          <p:nvPr/>
        </p:nvPicPr>
        <p:blipFill>
          <a:blip r:embed="rId4" cstate="print"/>
          <a:srcRect/>
          <a:stretch>
            <a:fillRect/>
          </a:stretch>
        </p:blipFill>
        <p:spPr bwMode="auto">
          <a:xfrm>
            <a:off x="3131840" y="3212976"/>
            <a:ext cx="2592288" cy="3096344"/>
          </a:xfrm>
          <a:prstGeom prst="rect">
            <a:avLst/>
          </a:prstGeom>
          <a:noFill/>
        </p:spPr>
      </p:pic>
      <p:pic>
        <p:nvPicPr>
          <p:cNvPr id="1028" name="Picture 4" descr="C:\Users\1\Desktop\velikie-predskazaniya-o-buduschem-shokiruyuschie-predskazaniya-sergei-krasilnikov.jpg"/>
          <p:cNvPicPr>
            <a:picLocks noChangeAspect="1" noChangeArrowheads="1"/>
          </p:cNvPicPr>
          <p:nvPr/>
        </p:nvPicPr>
        <p:blipFill>
          <a:blip r:embed="rId5" cstate="print"/>
          <a:srcRect/>
          <a:stretch>
            <a:fillRect/>
          </a:stretch>
        </p:blipFill>
        <p:spPr bwMode="auto">
          <a:xfrm>
            <a:off x="6156176" y="1556792"/>
            <a:ext cx="2592289" cy="3456384"/>
          </a:xfrm>
          <a:prstGeom prst="rect">
            <a:avLst/>
          </a:prstGeom>
          <a:noFill/>
        </p:spPr>
      </p:pic>
      <p:sp>
        <p:nvSpPr>
          <p:cNvPr id="5" name="TextBox 4"/>
          <p:cNvSpPr txBox="1"/>
          <p:nvPr/>
        </p:nvSpPr>
        <p:spPr>
          <a:xfrm>
            <a:off x="2843808" y="476672"/>
            <a:ext cx="4104456" cy="461665"/>
          </a:xfrm>
          <a:prstGeom prst="rect">
            <a:avLst/>
          </a:prstGeom>
          <a:noFill/>
        </p:spPr>
        <p:txBody>
          <a:bodyPr wrap="square" rtlCol="0">
            <a:spAutoFit/>
          </a:bodyPr>
          <a:lstStyle/>
          <a:p>
            <a:pPr algn="ctr"/>
            <a:r>
              <a:rPr lang="ru-RU" sz="2400" b="1" i="1" dirty="0" smtClean="0">
                <a:solidFill>
                  <a:srgbClr val="FF0000"/>
                </a:solidFill>
                <a:latin typeface="Times New Roman" pitchFamily="18" charset="0"/>
                <a:cs typeface="Times New Roman" pitchFamily="18" charset="0"/>
              </a:rPr>
              <a:t>Книги будущего</a:t>
            </a:r>
            <a:endParaRPr lang="ru-RU" sz="2400" b="1" i="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050" name="Picture 2" descr="C:\Users\1\Desktop\8PP6MuCTdSARd8UcFWBR_1082100898.jpeg"/>
          <p:cNvPicPr>
            <a:picLocks noChangeAspect="1" noChangeArrowheads="1"/>
          </p:cNvPicPr>
          <p:nvPr/>
        </p:nvPicPr>
        <p:blipFill>
          <a:blip r:embed="rId3" cstate="print"/>
          <a:srcRect/>
          <a:stretch>
            <a:fillRect/>
          </a:stretch>
        </p:blipFill>
        <p:spPr bwMode="auto">
          <a:xfrm>
            <a:off x="323528" y="1412776"/>
            <a:ext cx="3960440" cy="2448272"/>
          </a:xfrm>
          <a:prstGeom prst="rect">
            <a:avLst/>
          </a:prstGeom>
          <a:noFill/>
        </p:spPr>
      </p:pic>
      <p:pic>
        <p:nvPicPr>
          <p:cNvPr id="2051" name="Picture 3" descr="C:\Users\1\Desktop\large_doah1.jpg"/>
          <p:cNvPicPr>
            <a:picLocks noChangeAspect="1" noChangeArrowheads="1"/>
          </p:cNvPicPr>
          <p:nvPr/>
        </p:nvPicPr>
        <p:blipFill>
          <a:blip r:embed="rId4" cstate="print"/>
          <a:srcRect/>
          <a:stretch>
            <a:fillRect/>
          </a:stretch>
        </p:blipFill>
        <p:spPr bwMode="auto">
          <a:xfrm>
            <a:off x="4860032" y="1844824"/>
            <a:ext cx="3960440" cy="2678435"/>
          </a:xfrm>
          <a:prstGeom prst="rect">
            <a:avLst/>
          </a:prstGeom>
          <a:noFill/>
        </p:spPr>
      </p:pic>
      <p:pic>
        <p:nvPicPr>
          <p:cNvPr id="2052" name="Picture 4" descr="C:\Users\1\Desktop\232576030_35c1931fdb11ebb4b4888cd40758b9ea_800.jpg"/>
          <p:cNvPicPr>
            <a:picLocks noChangeAspect="1" noChangeArrowheads="1"/>
          </p:cNvPicPr>
          <p:nvPr/>
        </p:nvPicPr>
        <p:blipFill>
          <a:blip r:embed="rId5" cstate="print"/>
          <a:srcRect/>
          <a:stretch>
            <a:fillRect/>
          </a:stretch>
        </p:blipFill>
        <p:spPr bwMode="auto">
          <a:xfrm>
            <a:off x="683568" y="4221088"/>
            <a:ext cx="3987234" cy="2376264"/>
          </a:xfrm>
          <a:prstGeom prst="rect">
            <a:avLst/>
          </a:prstGeom>
          <a:noFill/>
        </p:spPr>
      </p:pic>
      <p:sp>
        <p:nvSpPr>
          <p:cNvPr id="5" name="Прямоугольник 4"/>
          <p:cNvSpPr/>
          <p:nvPr/>
        </p:nvSpPr>
        <p:spPr>
          <a:xfrm>
            <a:off x="2195736" y="404664"/>
            <a:ext cx="5616624" cy="461665"/>
          </a:xfrm>
          <a:prstGeom prst="rect">
            <a:avLst/>
          </a:prstGeom>
        </p:spPr>
        <p:txBody>
          <a:bodyPr wrap="square">
            <a:spAutoFit/>
          </a:bodyPr>
          <a:lstStyle/>
          <a:p>
            <a:pPr algn="ctr"/>
            <a:r>
              <a:rPr lang="ru-RU" sz="2400" b="1" i="1" dirty="0" smtClean="0">
                <a:solidFill>
                  <a:srgbClr val="C00000"/>
                </a:solidFill>
                <a:latin typeface="Times New Roman" pitchFamily="18" charset="0"/>
                <a:cs typeface="Times New Roman" pitchFamily="18" charset="0"/>
              </a:rPr>
              <a:t>Дома  будущего нашего кр</a:t>
            </a:r>
            <a:r>
              <a:rPr lang="ru-RU" sz="2400" dirty="0" smtClean="0">
                <a:solidFill>
                  <a:srgbClr val="C00000"/>
                </a:solidFill>
                <a:latin typeface="Times New Roman" pitchFamily="18" charset="0"/>
                <a:cs typeface="Times New Roman" pitchFamily="18" charset="0"/>
              </a:rPr>
              <a:t>ая</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074" name="Picture 2" descr="C:\Users\1\Desktop\6ad65fc7465e3f089a8fd13fff19d530.jpg"/>
          <p:cNvPicPr>
            <a:picLocks noChangeAspect="1" noChangeArrowheads="1"/>
          </p:cNvPicPr>
          <p:nvPr/>
        </p:nvPicPr>
        <p:blipFill>
          <a:blip r:embed="rId3" cstate="print"/>
          <a:srcRect/>
          <a:stretch>
            <a:fillRect/>
          </a:stretch>
        </p:blipFill>
        <p:spPr bwMode="auto">
          <a:xfrm>
            <a:off x="5868144" y="1268760"/>
            <a:ext cx="2952328" cy="2332565"/>
          </a:xfrm>
          <a:prstGeom prst="rect">
            <a:avLst/>
          </a:prstGeom>
          <a:noFill/>
        </p:spPr>
      </p:pic>
      <p:pic>
        <p:nvPicPr>
          <p:cNvPr id="3075" name="Picture 3" descr="C:\Users\1\Desktop\wpid-sostav-edy-cherez-20-let._i_1.jpg"/>
          <p:cNvPicPr>
            <a:picLocks noChangeAspect="1" noChangeArrowheads="1"/>
          </p:cNvPicPr>
          <p:nvPr/>
        </p:nvPicPr>
        <p:blipFill>
          <a:blip r:embed="rId4" cstate="print"/>
          <a:srcRect/>
          <a:stretch>
            <a:fillRect/>
          </a:stretch>
        </p:blipFill>
        <p:spPr bwMode="auto">
          <a:xfrm>
            <a:off x="4211960" y="5229200"/>
            <a:ext cx="4411961" cy="1368152"/>
          </a:xfrm>
          <a:prstGeom prst="rect">
            <a:avLst/>
          </a:prstGeom>
          <a:noFill/>
        </p:spPr>
      </p:pic>
      <p:sp>
        <p:nvSpPr>
          <p:cNvPr id="5" name="Прямоугольник 4"/>
          <p:cNvSpPr/>
          <p:nvPr/>
        </p:nvSpPr>
        <p:spPr>
          <a:xfrm>
            <a:off x="755576" y="980728"/>
            <a:ext cx="3960440" cy="2677656"/>
          </a:xfrm>
          <a:prstGeom prst="rect">
            <a:avLst/>
          </a:prstGeom>
        </p:spPr>
        <p:txBody>
          <a:bodyPr wrap="square">
            <a:spAutoFit/>
          </a:bodyPr>
          <a:lstStyle/>
          <a:p>
            <a:pPr algn="ctr" fontAlgn="base"/>
            <a:r>
              <a:rPr lang="ru-RU" sz="1200" b="1" dirty="0" smtClean="0">
                <a:latin typeface="Times New Roman" pitchFamily="18" charset="0"/>
                <a:cs typeface="Times New Roman" pitchFamily="18" charset="0"/>
              </a:rPr>
              <a:t>Продукты питания в виде пластыря</a:t>
            </a:r>
          </a:p>
          <a:p>
            <a:pPr fontAlgn="base"/>
            <a:r>
              <a:rPr lang="ru-RU" sz="1200" b="1" dirty="0" smtClean="0">
                <a:latin typeface="Times New Roman" pitchFamily="18" charset="0"/>
                <a:cs typeface="Times New Roman" pitchFamily="18" charset="0"/>
              </a:rPr>
              <a:t>В то время как мы научились принимать различные лекарства с помощью </a:t>
            </a:r>
            <a:r>
              <a:rPr lang="ru-RU" sz="1200" b="1" dirty="0" err="1" smtClean="0">
                <a:latin typeface="Times New Roman" pitchFamily="18" charset="0"/>
                <a:cs typeface="Times New Roman" pitchFamily="18" charset="0"/>
              </a:rPr>
              <a:t>трансдермального</a:t>
            </a:r>
            <a:r>
              <a:rPr lang="ru-RU" sz="1200" b="1" dirty="0" smtClean="0">
                <a:latin typeface="Times New Roman" pitchFamily="18" charset="0"/>
                <a:cs typeface="Times New Roman" pitchFamily="18" charset="0"/>
              </a:rPr>
              <a:t> пластыря, американские ученые смогли вывести этот метод совершенно на новый уровень и использовать пластырь в качестве.. питания.</a:t>
            </a:r>
          </a:p>
          <a:p>
            <a:pPr fontAlgn="base"/>
            <a:r>
              <a:rPr lang="ru-RU" sz="1200" b="1" dirty="0" smtClean="0">
                <a:latin typeface="Times New Roman" pitchFamily="18" charset="0"/>
                <a:cs typeface="Times New Roman" pitchFamily="18" charset="0"/>
              </a:rPr>
              <a:t>Такой пищевой пластырь содержит основные питательные вещества и может использоваться военными во время военных кампаний. Сам пластырь имеет микрочип, который способен вычислить потребности каждого человека в питательных веществах, что позволяет ему поставлять ровно столько веществ, сколько необходимо.</a:t>
            </a:r>
            <a:endParaRPr lang="ru-RU" sz="1200" b="1" dirty="0">
              <a:latin typeface="Times New Roman" pitchFamily="18" charset="0"/>
              <a:cs typeface="Times New Roman" pitchFamily="18" charset="0"/>
            </a:endParaRPr>
          </a:p>
        </p:txBody>
      </p:sp>
      <p:pic>
        <p:nvPicPr>
          <p:cNvPr id="3077" name="Picture 5" descr="C:\Users\1\Desktop\c7b68f8ff23933c705b7267d3b9dbfab.jpg"/>
          <p:cNvPicPr>
            <a:picLocks noChangeAspect="1" noChangeArrowheads="1"/>
          </p:cNvPicPr>
          <p:nvPr/>
        </p:nvPicPr>
        <p:blipFill>
          <a:blip r:embed="rId5" cstate="print"/>
          <a:srcRect/>
          <a:stretch>
            <a:fillRect/>
          </a:stretch>
        </p:blipFill>
        <p:spPr bwMode="auto">
          <a:xfrm>
            <a:off x="755576" y="3717032"/>
            <a:ext cx="3312368" cy="1905000"/>
          </a:xfrm>
          <a:prstGeom prst="rect">
            <a:avLst/>
          </a:prstGeom>
          <a:noFill/>
        </p:spPr>
      </p:pic>
      <p:sp>
        <p:nvSpPr>
          <p:cNvPr id="8" name="Прямоугольник 7"/>
          <p:cNvSpPr/>
          <p:nvPr/>
        </p:nvSpPr>
        <p:spPr>
          <a:xfrm>
            <a:off x="2411760" y="548680"/>
            <a:ext cx="4320479" cy="400110"/>
          </a:xfrm>
          <a:prstGeom prst="rect">
            <a:avLst/>
          </a:prstGeom>
        </p:spPr>
        <p:txBody>
          <a:bodyPr wrap="square">
            <a:spAutoFit/>
          </a:bodyPr>
          <a:lstStyle/>
          <a:p>
            <a:pPr algn="ctr"/>
            <a:r>
              <a:rPr lang="ru-RU" sz="2000" b="1" i="1" dirty="0" smtClean="0">
                <a:solidFill>
                  <a:srgbClr val="C00000"/>
                </a:solidFill>
                <a:latin typeface="Times New Roman" pitchFamily="18" charset="0"/>
                <a:cs typeface="Times New Roman" pitchFamily="18" charset="0"/>
              </a:rPr>
              <a:t>Еда  будущего нашего кр</a:t>
            </a:r>
            <a:r>
              <a:rPr lang="ru-RU" sz="2000" dirty="0" smtClean="0">
                <a:solidFill>
                  <a:srgbClr val="C00000"/>
                </a:solidFill>
                <a:latin typeface="Times New Roman" pitchFamily="18" charset="0"/>
                <a:cs typeface="Times New Roman" pitchFamily="18" charset="0"/>
              </a:rPr>
              <a:t>ая</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9698" name="Picture 2" descr="C:\Users\1\Desktop\66907b.jpg"/>
          <p:cNvPicPr>
            <a:picLocks noChangeAspect="1" noChangeArrowheads="1"/>
          </p:cNvPicPr>
          <p:nvPr/>
        </p:nvPicPr>
        <p:blipFill>
          <a:blip r:embed="rId3" cstate="print"/>
          <a:srcRect/>
          <a:stretch>
            <a:fillRect/>
          </a:stretch>
        </p:blipFill>
        <p:spPr bwMode="auto">
          <a:xfrm>
            <a:off x="4788024" y="1556792"/>
            <a:ext cx="4030216" cy="2736304"/>
          </a:xfrm>
          <a:prstGeom prst="rect">
            <a:avLst/>
          </a:prstGeom>
          <a:noFill/>
        </p:spPr>
      </p:pic>
      <p:sp>
        <p:nvSpPr>
          <p:cNvPr id="3" name="Прямоугольник 2"/>
          <p:cNvSpPr/>
          <p:nvPr/>
        </p:nvSpPr>
        <p:spPr>
          <a:xfrm>
            <a:off x="2771800" y="404664"/>
            <a:ext cx="4462322" cy="369332"/>
          </a:xfrm>
          <a:prstGeom prst="rect">
            <a:avLst/>
          </a:prstGeom>
        </p:spPr>
        <p:txBody>
          <a:bodyPr wrap="square">
            <a:spAutoFit/>
          </a:bodyPr>
          <a:lstStyle/>
          <a:p>
            <a:pPr algn="ctr"/>
            <a:r>
              <a:rPr lang="ru-RU" b="1" i="1" dirty="0" smtClean="0">
                <a:solidFill>
                  <a:srgbClr val="FF0000"/>
                </a:solidFill>
                <a:latin typeface="Times New Roman" pitchFamily="18" charset="0"/>
                <a:cs typeface="Times New Roman" pitchFamily="18" charset="0"/>
              </a:rPr>
              <a:t>Космические солнечные станции</a:t>
            </a:r>
            <a:endParaRPr lang="ru-RU" b="1" i="1" dirty="0">
              <a:solidFill>
                <a:srgbClr val="FF0000"/>
              </a:solidFill>
              <a:latin typeface="Times New Roman" pitchFamily="18" charset="0"/>
              <a:cs typeface="Times New Roman" pitchFamily="18" charset="0"/>
            </a:endParaRPr>
          </a:p>
        </p:txBody>
      </p:sp>
      <p:sp>
        <p:nvSpPr>
          <p:cNvPr id="4" name="Прямоугольник 3"/>
          <p:cNvSpPr/>
          <p:nvPr/>
        </p:nvSpPr>
        <p:spPr>
          <a:xfrm>
            <a:off x="539552" y="1340768"/>
            <a:ext cx="3888432" cy="4401205"/>
          </a:xfrm>
          <a:prstGeom prst="rect">
            <a:avLst/>
          </a:prstGeom>
        </p:spPr>
        <p:txBody>
          <a:bodyPr wrap="square">
            <a:spAutoFit/>
          </a:bodyPr>
          <a:lstStyle/>
          <a:p>
            <a:r>
              <a:rPr lang="ru-RU" sz="1400" b="1" dirty="0" smtClean="0">
                <a:latin typeface="Times New Roman" pitchFamily="18" charset="0"/>
                <a:cs typeface="Times New Roman" pitchFamily="18" charset="0"/>
              </a:rPr>
              <a:t>Каждый час земля получает столько солнечной энергии, больше, чем земляне ее используют за целый год. Один из способов использование этой энергии, создание гигантских солнечных ферм, которые будут собирать часть высокоинтенсивного и бесперебойного солнечного излучения.</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Огромные зеркала будут отражать солнечные лучи на коллектора меньшего размера. Затем эта энергия будет передаваться на землю с помощью микроволновых или лазерных пучков.</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Одна из причин, почему этот проект находится на стадии идеи – это его огромная стоимость. Тем не менее, он может стать реальностью не в столь отдаленное время из-за развития </a:t>
            </a:r>
            <a:r>
              <a:rPr lang="ru-RU" sz="1400" b="1" dirty="0" err="1" smtClean="0">
                <a:latin typeface="Times New Roman" pitchFamily="18" charset="0"/>
                <a:cs typeface="Times New Roman" pitchFamily="18" charset="0"/>
              </a:rPr>
              <a:t>гелеотехнологий</a:t>
            </a:r>
            <a:r>
              <a:rPr lang="ru-RU" sz="1400" b="1" dirty="0" smtClean="0">
                <a:latin typeface="Times New Roman" pitchFamily="18" charset="0"/>
                <a:cs typeface="Times New Roman" pitchFamily="18" charset="0"/>
              </a:rPr>
              <a:t> и уменьшения стоимости вывоза грузов в космос.</a:t>
            </a:r>
            <a:endParaRPr lang="ru-RU" sz="1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Прямоугольник 1"/>
          <p:cNvSpPr/>
          <p:nvPr/>
        </p:nvSpPr>
        <p:spPr>
          <a:xfrm>
            <a:off x="3602439" y="548680"/>
            <a:ext cx="2985785" cy="461665"/>
          </a:xfrm>
          <a:prstGeom prst="rect">
            <a:avLst/>
          </a:prstGeom>
        </p:spPr>
        <p:txBody>
          <a:bodyPr wrap="square">
            <a:spAutoFit/>
          </a:bodyPr>
          <a:lstStyle/>
          <a:p>
            <a:pPr algn="ctr"/>
            <a:r>
              <a:rPr lang="ru-RU" sz="2400" b="1" i="1" dirty="0" smtClean="0">
                <a:solidFill>
                  <a:srgbClr val="FF0000"/>
                </a:solidFill>
                <a:latin typeface="Times New Roman" pitchFamily="18" charset="0"/>
                <a:cs typeface="Times New Roman" pitchFamily="18" charset="0"/>
              </a:rPr>
              <a:t>Энергия человек</a:t>
            </a:r>
            <a:r>
              <a:rPr lang="ru-RU" sz="2400" dirty="0" smtClean="0">
                <a:solidFill>
                  <a:srgbClr val="FF0000"/>
                </a:solidFill>
                <a:latin typeface="Times New Roman" pitchFamily="18" charset="0"/>
                <a:cs typeface="Times New Roman" pitchFamily="18" charset="0"/>
              </a:rPr>
              <a:t>а</a:t>
            </a:r>
            <a:endParaRPr lang="ru-RU" sz="2400" dirty="0">
              <a:solidFill>
                <a:srgbClr val="FF0000"/>
              </a:solidFill>
              <a:latin typeface="Times New Roman" pitchFamily="18" charset="0"/>
              <a:cs typeface="Times New Roman" pitchFamily="18" charset="0"/>
            </a:endParaRPr>
          </a:p>
        </p:txBody>
      </p:sp>
      <p:pic>
        <p:nvPicPr>
          <p:cNvPr id="30722" name="Picture 2" descr="C:\Users\1\Desktop\8c1507.jpg"/>
          <p:cNvPicPr>
            <a:picLocks noChangeAspect="1" noChangeArrowheads="1"/>
          </p:cNvPicPr>
          <p:nvPr/>
        </p:nvPicPr>
        <p:blipFill>
          <a:blip r:embed="rId3" cstate="print"/>
          <a:srcRect/>
          <a:stretch>
            <a:fillRect/>
          </a:stretch>
        </p:blipFill>
        <p:spPr bwMode="auto">
          <a:xfrm>
            <a:off x="4716016" y="1412776"/>
            <a:ext cx="3888432" cy="3039417"/>
          </a:xfrm>
          <a:prstGeom prst="rect">
            <a:avLst/>
          </a:prstGeom>
          <a:noFill/>
        </p:spPr>
      </p:pic>
      <p:sp>
        <p:nvSpPr>
          <p:cNvPr id="4" name="Прямоугольник 3"/>
          <p:cNvSpPr/>
          <p:nvPr/>
        </p:nvSpPr>
        <p:spPr>
          <a:xfrm>
            <a:off x="539552" y="1340768"/>
            <a:ext cx="4032448" cy="4616648"/>
          </a:xfrm>
          <a:prstGeom prst="rect">
            <a:avLst/>
          </a:prstGeom>
        </p:spPr>
        <p:txBody>
          <a:bodyPr wrap="square">
            <a:spAutoFit/>
          </a:bodyPr>
          <a:lstStyle/>
          <a:p>
            <a:r>
              <a:rPr lang="ru-RU" sz="1400" b="1" dirty="0" smtClean="0">
                <a:latin typeface="Times New Roman" pitchFamily="18" charset="0"/>
                <a:cs typeface="Times New Roman" pitchFamily="18" charset="0"/>
              </a:rPr>
              <a:t>У нас уже есть устройство заряжаемое человеком, но ученые работают над тем, как получить энергию от обычного движения. Речь идет о микроэлектронике, но потенциал велик, при целевой аудитории в миллиард людей. Сегодня разрабатывается электроника, потребляющая все меньше энергии и однажды возможно, ваш телефон будет заряжаться, болтаясь в сумке, в кармане или в ваших руках и при вождением пальцем по экрану.</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В национальной лаборатории </a:t>
            </a:r>
            <a:r>
              <a:rPr lang="ru-RU" sz="1400" b="1" dirty="0" err="1" smtClean="0">
                <a:latin typeface="Times New Roman" pitchFamily="18" charset="0"/>
                <a:cs typeface="Times New Roman" pitchFamily="18" charset="0"/>
              </a:rPr>
              <a:t>Лоуренса</a:t>
            </a:r>
            <a:r>
              <a:rPr lang="ru-RU" sz="1400" b="1" dirty="0" smtClean="0">
                <a:latin typeface="Times New Roman" pitchFamily="18" charset="0"/>
                <a:cs typeface="Times New Roman" pitchFamily="18" charset="0"/>
              </a:rPr>
              <a:t> в Беркли ученые представили устройство, использующие вирусы для трансформации давления в электричество. Это звучит потрясающе, но пока объяснить, как это работает невозможно. Так же есть небольшие переносные системы пассивно производящие энергию во время вашего движения. Энергия человека не спасет от глобального потепления, но может спасти любая мелочь.</a:t>
            </a:r>
            <a:endParaRPr lang="ru-RU" sz="1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Прямоугольник 1"/>
          <p:cNvSpPr/>
          <p:nvPr/>
        </p:nvSpPr>
        <p:spPr>
          <a:xfrm>
            <a:off x="4355976" y="1443840"/>
            <a:ext cx="3528392" cy="4278094"/>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Детский костюмчик растет вместе с ребенком</a:t>
            </a:r>
            <a:endParaRPr lang="ru-RU" sz="1600" dirty="0" smtClean="0">
              <a:solidFill>
                <a:srgbClr val="FF0000"/>
              </a:solidFill>
              <a:latin typeface="Times New Roman" pitchFamily="18" charset="0"/>
              <a:cs typeface="Times New Roman" pitchFamily="18" charset="0"/>
            </a:endParaRPr>
          </a:p>
          <a:p>
            <a:r>
              <a:rPr lang="ru-RU" sz="1600" b="1" dirty="0" smtClean="0">
                <a:latin typeface="Times New Roman" pitchFamily="18" charset="0"/>
                <a:cs typeface="Times New Roman" pitchFamily="18" charset="0"/>
              </a:rPr>
              <a:t>Английский дизайнер </a:t>
            </a:r>
            <a:r>
              <a:rPr lang="ru-RU" sz="1600" b="1" dirty="0" err="1" smtClean="0">
                <a:latin typeface="Times New Roman" pitchFamily="18" charset="0"/>
                <a:cs typeface="Times New Roman" pitchFamily="18" charset="0"/>
              </a:rPr>
              <a:t>Райан</a:t>
            </a:r>
            <a:r>
              <a:rPr lang="ru-RU" sz="1600" b="1" dirty="0" smtClean="0">
                <a:latin typeface="Times New Roman" pitchFamily="18" charset="0"/>
                <a:cs typeface="Times New Roman" pitchFamily="18" charset="0"/>
              </a:rPr>
              <a:t> Ясин решил воплотить мечту миллионов родителей и придумал безразмерную одежду, которая растет вместе с ребенком. Эластичный материал сложен подобно оригами, а по мере роста ребенка расправляется. Уже разработано более 500 прототипов, но в магазинах </a:t>
            </a:r>
            <a:r>
              <a:rPr lang="ru-RU" sz="1600" b="1" dirty="0" err="1" smtClean="0">
                <a:latin typeface="Times New Roman" pitchFamily="18" charset="0"/>
                <a:cs typeface="Times New Roman" pitchFamily="18" charset="0"/>
              </a:rPr>
              <a:t>чудо-новинки</a:t>
            </a:r>
            <a:r>
              <a:rPr lang="ru-RU" sz="1600" b="1" dirty="0" smtClean="0">
                <a:latin typeface="Times New Roman" pitchFamily="18" charset="0"/>
                <a:cs typeface="Times New Roman" pitchFamily="18" charset="0"/>
              </a:rPr>
              <a:t> пока нет. Цену </a:t>
            </a:r>
            <a:r>
              <a:rPr lang="ru-RU" sz="1600" b="1" dirty="0" err="1" smtClean="0">
                <a:latin typeface="Times New Roman" pitchFamily="18" charset="0"/>
                <a:cs typeface="Times New Roman" pitchFamily="18" charset="0"/>
              </a:rPr>
              <a:t>Райан</a:t>
            </a:r>
            <a:r>
              <a:rPr lang="ru-RU" sz="1600" b="1" dirty="0" smtClean="0">
                <a:latin typeface="Times New Roman" pitchFamily="18" charset="0"/>
                <a:cs typeface="Times New Roman" pitchFamily="18" charset="0"/>
              </a:rPr>
              <a:t> не называет, но уверяет, что она будет конкурентоспособной, и родители смогут существенно сэкономить на детской одежде.</a:t>
            </a:r>
            <a:endParaRPr lang="ru-RU" sz="1600" b="1" dirty="0">
              <a:latin typeface="Times New Roman" pitchFamily="18" charset="0"/>
              <a:cs typeface="Times New Roman" pitchFamily="18" charset="0"/>
            </a:endParaRPr>
          </a:p>
        </p:txBody>
      </p:sp>
      <p:sp>
        <p:nvSpPr>
          <p:cNvPr id="3" name="Прямоугольник 2"/>
          <p:cNvSpPr/>
          <p:nvPr/>
        </p:nvSpPr>
        <p:spPr>
          <a:xfrm>
            <a:off x="3595162" y="620688"/>
            <a:ext cx="2921054" cy="461665"/>
          </a:xfrm>
          <a:prstGeom prst="rect">
            <a:avLst/>
          </a:prstGeom>
        </p:spPr>
        <p:txBody>
          <a:bodyPr wrap="square">
            <a:spAutoFit/>
          </a:bodyPr>
          <a:lstStyle/>
          <a:p>
            <a:pPr algn="ctr"/>
            <a:r>
              <a:rPr lang="ru-RU" sz="2400" b="1" i="1" dirty="0" smtClean="0">
                <a:solidFill>
                  <a:srgbClr val="FF0000"/>
                </a:solidFill>
                <a:latin typeface="Times New Roman" pitchFamily="18" charset="0"/>
                <a:cs typeface="Times New Roman" pitchFamily="18" charset="0"/>
              </a:rPr>
              <a:t>Одежда будущего</a:t>
            </a:r>
            <a:endParaRPr lang="ru-RU" sz="2400" b="1" i="1" dirty="0">
              <a:solidFill>
                <a:srgbClr val="FF0000"/>
              </a:solidFill>
              <a:latin typeface="Times New Roman" pitchFamily="18" charset="0"/>
              <a:cs typeface="Times New Roman" pitchFamily="18" charset="0"/>
            </a:endParaRPr>
          </a:p>
        </p:txBody>
      </p:sp>
      <p:pic>
        <p:nvPicPr>
          <p:cNvPr id="31746" name="Picture 2" descr="C:\Users\1\Desktop\f_c2RlbGFub3VuYXMucnUvdXBsb2Fkcy84LzgvODgwMTUwOTA5MjEwOV9vcmlnLmpwZWc_X19pZD05OTY2Mg==.jpeg"/>
          <p:cNvPicPr>
            <a:picLocks noChangeAspect="1" noChangeArrowheads="1"/>
          </p:cNvPicPr>
          <p:nvPr/>
        </p:nvPicPr>
        <p:blipFill>
          <a:blip r:embed="rId3" cstate="print"/>
          <a:srcRect/>
          <a:stretch>
            <a:fillRect/>
          </a:stretch>
        </p:blipFill>
        <p:spPr bwMode="auto">
          <a:xfrm>
            <a:off x="323528" y="1268760"/>
            <a:ext cx="3223933" cy="403244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Прямоугольник 1"/>
          <p:cNvSpPr/>
          <p:nvPr/>
        </p:nvSpPr>
        <p:spPr>
          <a:xfrm>
            <a:off x="3552298" y="404664"/>
            <a:ext cx="2891910" cy="461665"/>
          </a:xfrm>
          <a:prstGeom prst="rect">
            <a:avLst/>
          </a:prstGeom>
        </p:spPr>
        <p:txBody>
          <a:bodyPr wrap="square">
            <a:spAutoFit/>
          </a:bodyPr>
          <a:lstStyle/>
          <a:p>
            <a:pPr algn="ctr"/>
            <a:r>
              <a:rPr lang="ru-RU" sz="2400" b="1" dirty="0" smtClean="0">
                <a:solidFill>
                  <a:srgbClr val="FF0000"/>
                </a:solidFill>
                <a:latin typeface="Times New Roman" pitchFamily="18" charset="0"/>
                <a:cs typeface="Times New Roman" pitchFamily="18" charset="0"/>
              </a:rPr>
              <a:t>Сапоги-скороходы</a:t>
            </a:r>
            <a:endParaRPr lang="ru-RU" sz="2400" b="1" dirty="0">
              <a:solidFill>
                <a:srgbClr val="FF0000"/>
              </a:solidFill>
              <a:latin typeface="Times New Roman" pitchFamily="18" charset="0"/>
              <a:cs typeface="Times New Roman" pitchFamily="18" charset="0"/>
            </a:endParaRPr>
          </a:p>
        </p:txBody>
      </p:sp>
      <p:pic>
        <p:nvPicPr>
          <p:cNvPr id="32770" name="Picture 2" descr="C:\Users\1\Desktop\adidas1.jpg"/>
          <p:cNvPicPr>
            <a:picLocks noChangeAspect="1" noChangeArrowheads="1"/>
          </p:cNvPicPr>
          <p:nvPr/>
        </p:nvPicPr>
        <p:blipFill>
          <a:blip r:embed="rId3" cstate="print"/>
          <a:srcRect/>
          <a:stretch>
            <a:fillRect/>
          </a:stretch>
        </p:blipFill>
        <p:spPr bwMode="auto">
          <a:xfrm>
            <a:off x="5004048" y="1484783"/>
            <a:ext cx="3744416" cy="3807881"/>
          </a:xfrm>
          <a:prstGeom prst="rect">
            <a:avLst/>
          </a:prstGeom>
          <a:noFill/>
        </p:spPr>
      </p:pic>
      <p:sp>
        <p:nvSpPr>
          <p:cNvPr id="4" name="Прямоугольник 3"/>
          <p:cNvSpPr/>
          <p:nvPr/>
        </p:nvSpPr>
        <p:spPr>
          <a:xfrm>
            <a:off x="395536" y="1196752"/>
            <a:ext cx="3960440" cy="5047536"/>
          </a:xfrm>
          <a:prstGeom prst="rect">
            <a:avLst/>
          </a:prstGeom>
        </p:spPr>
        <p:txBody>
          <a:bodyPr wrap="square">
            <a:spAutoFit/>
          </a:bodyPr>
          <a:lstStyle/>
          <a:p>
            <a:r>
              <a:rPr lang="ru-RU" sz="1400" b="1" dirty="0" smtClean="0">
                <a:latin typeface="Times New Roman" pitchFamily="18" charset="0"/>
                <a:cs typeface="Times New Roman" pitchFamily="18" charset="0"/>
              </a:rPr>
              <a:t>В разное время подошву обуви делали из шкур, папируса, дерева, бересты, кожи и даже металла. От подошвы в первую очередь зависит комфорт ношения обуви. В начале 20 века братья </a:t>
            </a:r>
            <a:r>
              <a:rPr lang="ru-RU" sz="1400" b="1" dirty="0" err="1" smtClean="0">
                <a:latin typeface="Times New Roman" pitchFamily="18" charset="0"/>
                <a:cs typeface="Times New Roman" pitchFamily="18" charset="0"/>
              </a:rPr>
              <a:t>Дасслер</a:t>
            </a:r>
            <a:r>
              <a:rPr lang="ru-RU" sz="1400" b="1" dirty="0" smtClean="0">
                <a:latin typeface="Times New Roman" pitchFamily="18" charset="0"/>
                <a:cs typeface="Times New Roman" pitchFamily="18" charset="0"/>
              </a:rPr>
              <a:t> (основатели фирм </a:t>
            </a:r>
            <a:r>
              <a:rPr lang="ru-RU" sz="1400" b="1" dirty="0" err="1" smtClean="0">
                <a:latin typeface="Times New Roman" pitchFamily="18" charset="0"/>
                <a:cs typeface="Times New Roman" pitchFamily="18" charset="0"/>
              </a:rPr>
              <a:t>Adidas</a:t>
            </a:r>
            <a:r>
              <a:rPr lang="ru-RU" sz="1400" b="1" dirty="0" smtClean="0">
                <a:latin typeface="Times New Roman" pitchFamily="18" charset="0"/>
                <a:cs typeface="Times New Roman" pitchFamily="18" charset="0"/>
              </a:rPr>
              <a:t> и </a:t>
            </a:r>
            <a:r>
              <a:rPr lang="ru-RU" sz="1400" b="1" dirty="0" err="1" smtClean="0">
                <a:latin typeface="Times New Roman" pitchFamily="18" charset="0"/>
                <a:cs typeface="Times New Roman" pitchFamily="18" charset="0"/>
              </a:rPr>
              <a:t>Puma</a:t>
            </a:r>
            <a:r>
              <a:rPr lang="ru-RU" sz="1400" b="1" dirty="0" smtClean="0">
                <a:latin typeface="Times New Roman" pitchFamily="18" charset="0"/>
                <a:cs typeface="Times New Roman" pitchFamily="18" charset="0"/>
              </a:rPr>
              <a:t>) вырезали подошвы для продаваемых ими ботинок из старых автомобильных покрышек. А в 2005 году, после трёх лет разработок в условиях глубочайшей секретности, компания </a:t>
            </a:r>
            <a:r>
              <a:rPr lang="ru-RU" sz="1400" b="1" dirty="0" err="1" smtClean="0">
                <a:latin typeface="Times New Roman" pitchFamily="18" charset="0"/>
                <a:cs typeface="Times New Roman" pitchFamily="18" charset="0"/>
              </a:rPr>
              <a:t>Adidas</a:t>
            </a:r>
            <a:r>
              <a:rPr lang="ru-RU" sz="1400" b="1" dirty="0" smtClean="0">
                <a:latin typeface="Times New Roman" pitchFamily="18" charset="0"/>
                <a:cs typeface="Times New Roman" pitchFamily="18" charset="0"/>
              </a:rPr>
              <a:t> представила первые в мире «умные» кроссовки </a:t>
            </a:r>
            <a:r>
              <a:rPr lang="ru-RU" sz="1400" b="1" dirty="0" err="1" smtClean="0">
                <a:latin typeface="Times New Roman" pitchFamily="18" charset="0"/>
                <a:cs typeface="Times New Roman" pitchFamily="18" charset="0"/>
              </a:rPr>
              <a:t>Adidas</a:t>
            </a:r>
            <a:r>
              <a:rPr lang="ru-RU" sz="1400" b="1" dirty="0" smtClean="0">
                <a:latin typeface="Times New Roman" pitchFamily="18" charset="0"/>
                <a:cs typeface="Times New Roman" pitchFamily="18" charset="0"/>
              </a:rPr>
              <a:t> 1.</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Датчик, магнит, микрокомпьютер и механический привод (моторчик с винтом и тросом), питаемые от батарейки, — эта система анализирует коэффициент сжатия подошвы, и регулирует её жёсткость под оптимальные значения. Иначе говоря, когда нога находится в воздухе, подошва «разжимается», увеличивая амортизационный эффект, а сопротивление различных типов почв выравнивается и спортсмену становится одинаково комфортно бежать как по песку, так и по асфальту.</a:t>
            </a:r>
            <a:endParaRPr lang="ru-RU" sz="1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sers\1\Desktop\2763613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Прямоугольник 1"/>
          <p:cNvSpPr/>
          <p:nvPr/>
        </p:nvSpPr>
        <p:spPr>
          <a:xfrm>
            <a:off x="1979712" y="620688"/>
            <a:ext cx="5040560" cy="461665"/>
          </a:xfrm>
          <a:prstGeom prst="rect">
            <a:avLst/>
          </a:prstGeom>
        </p:spPr>
        <p:txBody>
          <a:bodyPr wrap="square">
            <a:spAutoFit/>
          </a:bodyPr>
          <a:lstStyle/>
          <a:p>
            <a:pPr algn="ctr"/>
            <a:r>
              <a:rPr lang="ru-RU" sz="2400" b="1" i="1" dirty="0" smtClean="0">
                <a:solidFill>
                  <a:srgbClr val="FF0000"/>
                </a:solidFill>
                <a:latin typeface="Times New Roman" pitchFamily="18" charset="0"/>
                <a:cs typeface="Times New Roman" pitchFamily="18" charset="0"/>
              </a:rPr>
              <a:t>Архитектор </a:t>
            </a:r>
            <a:r>
              <a:rPr lang="ru-RU" sz="2400" b="1" i="1" dirty="0" err="1" smtClean="0">
                <a:solidFill>
                  <a:srgbClr val="FF0000"/>
                </a:solidFill>
                <a:latin typeface="Times New Roman" pitchFamily="18" charset="0"/>
                <a:cs typeface="Times New Roman" pitchFamily="18" charset="0"/>
              </a:rPr>
              <a:t>смарт-сетей</a:t>
            </a:r>
            <a:endParaRPr lang="ru-RU" sz="2400" b="1" i="1" dirty="0">
              <a:solidFill>
                <a:srgbClr val="FF0000"/>
              </a:solidFill>
              <a:latin typeface="Times New Roman" pitchFamily="18" charset="0"/>
              <a:cs typeface="Times New Roman" pitchFamily="18" charset="0"/>
            </a:endParaRPr>
          </a:p>
        </p:txBody>
      </p:sp>
      <p:pic>
        <p:nvPicPr>
          <p:cNvPr id="33794" name="Picture 2" descr="C:\Users\1\Desktop\2.6_1446451759.jpg"/>
          <p:cNvPicPr>
            <a:picLocks noChangeAspect="1" noChangeArrowheads="1"/>
          </p:cNvPicPr>
          <p:nvPr/>
        </p:nvPicPr>
        <p:blipFill>
          <a:blip r:embed="rId3" cstate="print"/>
          <a:srcRect/>
          <a:stretch>
            <a:fillRect/>
          </a:stretch>
        </p:blipFill>
        <p:spPr bwMode="auto">
          <a:xfrm>
            <a:off x="4860032" y="1556792"/>
            <a:ext cx="4032448" cy="3355515"/>
          </a:xfrm>
          <a:prstGeom prst="rect">
            <a:avLst/>
          </a:prstGeom>
          <a:noFill/>
        </p:spPr>
      </p:pic>
      <p:sp>
        <p:nvSpPr>
          <p:cNvPr id="4" name="Прямоугольник 3"/>
          <p:cNvSpPr/>
          <p:nvPr/>
        </p:nvSpPr>
        <p:spPr>
          <a:xfrm>
            <a:off x="467544" y="1556792"/>
            <a:ext cx="4176464" cy="3139321"/>
          </a:xfrm>
          <a:prstGeom prst="rect">
            <a:avLst/>
          </a:prstGeom>
        </p:spPr>
        <p:txBody>
          <a:bodyPr wrap="square">
            <a:spAutoFit/>
          </a:bodyPr>
          <a:lstStyle/>
          <a:p>
            <a:r>
              <a:rPr lang="ru-RU" b="1" dirty="0" err="1" smtClean="0">
                <a:latin typeface="Times New Roman" pitchFamily="18" charset="0"/>
                <a:cs typeface="Times New Roman" pitchFamily="18" charset="0"/>
              </a:rPr>
              <a:t>Смарт-сети</a:t>
            </a:r>
            <a:r>
              <a:rPr lang="ru-RU" b="1" dirty="0" smtClean="0">
                <a:latin typeface="Times New Roman" pitchFamily="18" charset="0"/>
                <a:cs typeface="Times New Roman" pitchFamily="18" charset="0"/>
              </a:rPr>
              <a:t> — это концепт, который становится всё более популярным у архитекторов. Идея состоит в том, чтобы комбинировать наиболее эффективные ресурсы, современные </a:t>
            </a:r>
            <a:r>
              <a:rPr lang="ru-RU" b="1" dirty="0" err="1" smtClean="0">
                <a:latin typeface="Times New Roman" pitchFamily="18" charset="0"/>
                <a:cs typeface="Times New Roman" pitchFamily="18" charset="0"/>
              </a:rPr>
              <a:t>эко-технологии</a:t>
            </a:r>
            <a:r>
              <a:rPr lang="ru-RU" b="1" dirty="0" smtClean="0">
                <a:latin typeface="Times New Roman" pitchFamily="18" charset="0"/>
                <a:cs typeface="Times New Roman" pitchFamily="18" charset="0"/>
              </a:rPr>
              <a:t> и научные знания, создавая чистые зелёные города. Занять место архитектора </a:t>
            </a:r>
            <a:r>
              <a:rPr lang="ru-RU" b="1" dirty="0" err="1" smtClean="0">
                <a:latin typeface="Times New Roman" pitchFamily="18" charset="0"/>
                <a:cs typeface="Times New Roman" pitchFamily="18" charset="0"/>
              </a:rPr>
              <a:t>смарт-сетей</a:t>
            </a:r>
            <a:r>
              <a:rPr lang="ru-RU" b="1" dirty="0" smtClean="0">
                <a:latin typeface="Times New Roman" pitchFamily="18" charset="0"/>
                <a:cs typeface="Times New Roman" pitchFamily="18" charset="0"/>
              </a:rPr>
              <a:t> сможет человек, в равной степени разбирающийся в инженерии и проектировании городов.</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TotalTime>
  <Words>477</Words>
  <Application>Microsoft Office PowerPoint</Application>
  <PresentationFormat>Экран (4:3)</PresentationFormat>
  <Paragraphs>32</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Будущее нашего края</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Тимур</dc:creator>
  <cp:lastModifiedBy>1</cp:lastModifiedBy>
  <cp:revision>31</cp:revision>
  <dcterms:created xsi:type="dcterms:W3CDTF">2017-12-06T14:11:53Z</dcterms:created>
  <dcterms:modified xsi:type="dcterms:W3CDTF">2017-12-12T14:28:53Z</dcterms:modified>
</cp:coreProperties>
</file>